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403" r:id="rId3"/>
    <p:sldId id="400" r:id="rId4"/>
    <p:sldId id="404" r:id="rId5"/>
    <p:sldId id="401" r:id="rId6"/>
    <p:sldId id="402" r:id="rId7"/>
    <p:sldId id="326" r:id="rId8"/>
    <p:sldId id="373" r:id="rId9"/>
    <p:sldId id="363" r:id="rId10"/>
    <p:sldId id="327" r:id="rId11"/>
    <p:sldId id="352" r:id="rId12"/>
    <p:sldId id="328" r:id="rId13"/>
    <p:sldId id="329" r:id="rId14"/>
    <p:sldId id="330" r:id="rId15"/>
    <p:sldId id="332" r:id="rId16"/>
    <p:sldId id="367" r:id="rId17"/>
    <p:sldId id="365" r:id="rId18"/>
    <p:sldId id="379" r:id="rId19"/>
    <p:sldId id="368" r:id="rId20"/>
    <p:sldId id="369" r:id="rId21"/>
    <p:sldId id="370" r:id="rId22"/>
    <p:sldId id="333" r:id="rId23"/>
    <p:sldId id="353" r:id="rId24"/>
    <p:sldId id="371" r:id="rId25"/>
    <p:sldId id="380" r:id="rId26"/>
    <p:sldId id="381" r:id="rId27"/>
    <p:sldId id="385" r:id="rId28"/>
    <p:sldId id="382" r:id="rId29"/>
    <p:sldId id="386" r:id="rId30"/>
    <p:sldId id="383" r:id="rId31"/>
    <p:sldId id="390" r:id="rId32"/>
    <p:sldId id="397" r:id="rId33"/>
    <p:sldId id="398" r:id="rId34"/>
    <p:sldId id="388" r:id="rId35"/>
    <p:sldId id="391" r:id="rId36"/>
    <p:sldId id="392" r:id="rId37"/>
    <p:sldId id="393" r:id="rId38"/>
    <p:sldId id="389" r:id="rId39"/>
    <p:sldId id="394" r:id="rId40"/>
    <p:sldId id="395" r:id="rId41"/>
    <p:sldId id="396" r:id="rId42"/>
    <p:sldId id="303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92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270" autoAdjust="0"/>
  </p:normalViewPr>
  <p:slideViewPr>
    <p:cSldViewPr snapToGrid="0">
      <p:cViewPr varScale="1">
        <p:scale>
          <a:sx n="80" d="100"/>
          <a:sy n="80" d="100"/>
        </p:scale>
        <p:origin x="3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wmf"/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1455-D924-4F7A-A152-E9E5E6F8F094}" type="datetimeFigureOut">
              <a:rPr lang="en-IN" smtClean="0"/>
              <a:t>04-06-2020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B96B-17E5-4D89-92B2-A169E2BD67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666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5B96B-17E5-4D89-92B2-A169E2BD676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02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B96B-17E5-4D89-92B2-A169E2BD676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77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3016250"/>
            <a:ext cx="6118225" cy="3441700"/>
          </a:xfrm>
          <a:ln cap="flat"/>
        </p:spPr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/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900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3016250"/>
            <a:ext cx="6118225" cy="3441700"/>
          </a:xfrm>
          <a:ln cap="flat"/>
        </p:spPr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/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9263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B96B-17E5-4D89-92B2-A169E2BD676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03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5B96B-17E5-4D89-92B2-A169E2BD6768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99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5B96B-17E5-4D89-92B2-A169E2BD6768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21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B96B-17E5-4D89-92B2-A169E2BD6768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903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B96B-17E5-4D89-92B2-A169E2BD6768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06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C2B-491F-4975-A754-9A2EDDFAA8C1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57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A42-C8FC-4CA6-A9DF-CA8C9332FB54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94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F7D-A931-4642-BD6C-36D3232441F2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43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F354-B655-42DA-ACE0-5A4561BEADFA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1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A50-E617-4FAD-83D6-D99A008D2D92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70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16C-28C9-41C0-901A-5A15110C3AF6}" type="datetime1">
              <a:rPr lang="en-IN" smtClean="0"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7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94A-DA2B-4407-BC4B-0BDF97FF7FC1}" type="datetime1">
              <a:rPr lang="en-IN" smtClean="0"/>
              <a:t>04-06-2020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929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17B3-567F-4509-A34B-915EE5D064A0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25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BC57-0AAF-4999-AC9C-91025A2E8B78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62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DA57-2085-42DF-877D-6A246360C4AB}" type="datetime1">
              <a:rPr lang="en-IN" smtClean="0"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8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0208-40C1-4AEF-8440-2D05291DBD5F}" type="datetime1">
              <a:rPr lang="en-IN" smtClean="0"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9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467D-BC2C-41F2-AA15-107C2829F965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2FE7-FCDF-42F2-9813-1CB0B5B84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96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3.bp.blogspot.com/-bW5YFdYEsHs/UMPjjMEIkvI/AAAAAAAACwQ/uJ8R3cuXsiY/s1600/Introduction_to_Spectroscopy+(2).pdf+-+SumatraPDF_2012-12-08_18-02-09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2.bp.blogspot.com/-HCpmRUcAs7g/UMPkFo49YqI/AAAAAAAACwY/lKJHTFpa9d0/s1600/Introduction_to_Spectroscopy+(2).pdf+-+SumatraPDF_2012-12-08_18-06-09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180" y="508000"/>
            <a:ext cx="9144000" cy="1263097"/>
          </a:xfr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Algerian" panose="04020705040A02060702" pitchFamily="82" charset="0"/>
              </a:rPr>
              <a:t>Infra red Spectroscopy</a:t>
            </a:r>
            <a:br>
              <a:rPr lang="en-US" dirty="0">
                <a:solidFill>
                  <a:srgbClr val="FF3399"/>
                </a:solidFill>
                <a:latin typeface="Algerian" panose="04020705040A02060702" pitchFamily="82" charset="0"/>
              </a:rPr>
            </a:br>
            <a:r>
              <a:rPr lang="en-US" sz="2700" dirty="0">
                <a:solidFill>
                  <a:srgbClr val="FFFF00"/>
                </a:solidFill>
                <a:latin typeface="Algerian" panose="04020705040A02060702" pitchFamily="82" charset="0"/>
              </a:rPr>
              <a:t>Part-III</a:t>
            </a:r>
            <a:endParaRPr lang="en-IN" sz="27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268" y="3302234"/>
            <a:ext cx="9144000" cy="5652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INDRANIL CHAKRABORTY</a:t>
            </a:r>
            <a:endParaRPr lang="en-IN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lkyne 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13" y="4275950"/>
            <a:ext cx="3792517" cy="1468582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2BC-D3E5-452A-B902-25B3FCF82878}" type="datetime1">
              <a:rPr lang="en-IN" smtClean="0"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63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067" y="211807"/>
            <a:ext cx="11722308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4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C=C Stretching</a:t>
            </a:r>
            <a:endParaRPr lang="en-IN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Effect of Conjugation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Intensity of absorption of C=C bond is generally much lower (than C=O). Symmetrically substituted double bonds do not absorb. Cis alkenes absorb more strongly than trans due to symmetry reason.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Conjugation of C=C carbonyl or other double bonds decrease bond order (</a:t>
            </a:r>
            <a:r>
              <a:rPr lang="en-IN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low force constant, k). Hence absorb at low frequency.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28" y="2612775"/>
            <a:ext cx="7768740" cy="39261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59B1-3274-4CA2-BEDE-74C2FE4640E2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10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BFC3E-C628-416B-81AB-0D6C19FA3CC7}"/>
              </a:ext>
            </a:extLst>
          </p:cNvPr>
          <p:cNvSpPr/>
          <p:nvPr/>
        </p:nvSpPr>
        <p:spPr>
          <a:xfrm>
            <a:off x="3376864" y="4674306"/>
            <a:ext cx="2743200" cy="3210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41FC8-37A5-4482-B907-FFFB07142742}"/>
              </a:ext>
            </a:extLst>
          </p:cNvPr>
          <p:cNvSpPr/>
          <p:nvPr/>
        </p:nvSpPr>
        <p:spPr>
          <a:xfrm>
            <a:off x="3376863" y="3429000"/>
            <a:ext cx="1062789" cy="7173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9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772"/>
            <a:ext cx="5951095" cy="3812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9" y="1888765"/>
            <a:ext cx="5911121" cy="38159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FFD3-B04A-4718-BAAD-101C2BBCDD1E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64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985" y="112097"/>
            <a:ext cx="11153264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IN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Ring size</a:t>
            </a:r>
            <a:r>
              <a:rPr lang="en-IN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N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Endocyclic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double bond: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985" y="1322791"/>
            <a:ext cx="11153264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Absorption frequency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cyclic compounds are very sensitive to ring size, and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 with decreasing internal bond angle until it reaches minimum at 90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again 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increases when bond angle further drops to 60°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because the C=C stretch in rings is strongly coupled to the neighbouring C-C stretch, which happens more as their vectors are in line.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ttp://3.bp.blogspot.com/-bW5YFdYEsHs/UMPjjMEIkvI/AAAAAAAACwQ/uJ8R3cuXsiY/s1600/Introduction_to_Spectroscopy+(2).pdf+-+SumatraPDF_2012-12-08_18-02-09.pn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8"/>
          <a:stretch/>
        </p:blipFill>
        <p:spPr bwMode="auto">
          <a:xfrm>
            <a:off x="2397843" y="2893776"/>
            <a:ext cx="5307101" cy="1408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8985" y="4245934"/>
            <a:ext cx="1115326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angle approaches 90 degrees, the vector sum approaches 0, hence the degree of coupling approaches 0 and frequency approaches a minimum. Below 90 degrees, the coupling can once again take place.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2.bp.blogspot.com/-HCpmRUcAs7g/UMPkFo49YqI/AAAAAAAACwY/lKJHTFpa9d0/s1600/Introduction_to_Spectroscopy+(2).pdf+-+SumatraPDF_2012-12-08_18-06-09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11" y="5163778"/>
            <a:ext cx="302514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B05A-B648-4D4B-9011-4577702BE765}" type="datetime1">
              <a:rPr lang="en-IN" smtClean="0"/>
              <a:t>04-06-2020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15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433" y="1689047"/>
            <a:ext cx="8286651" cy="4861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695" y="0"/>
            <a:ext cx="11437495" cy="157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Exocyclic double bonds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in Absorption frequency with decreasing ring size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Decreasing size increases p character in the inner bonds due to angle requirement. Thus s character of outer bond(= bond) increases and bond becomes strong.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2EEC-6C97-4C8A-91B4-13CDEC23D123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19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96" y="136525"/>
            <a:ext cx="8135007" cy="64223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1F4F-97CC-4735-9325-09015AFBD61D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22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2066" r="1609" b="1730"/>
          <a:stretch/>
        </p:blipFill>
        <p:spPr>
          <a:xfrm>
            <a:off x="2021306" y="136525"/>
            <a:ext cx="8961819" cy="65849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DCB0-5A06-46F2-88C8-195DCDCD0152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16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587" y="329784"/>
            <a:ext cx="106879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i="1" dirty="0">
              <a:solidFill>
                <a:srgbClr val="000000"/>
              </a:solidFill>
              <a:latin typeface="Arial-BoldItalicMT"/>
            </a:endParaRPr>
          </a:p>
          <a:p>
            <a:pPr algn="ctr"/>
            <a:r>
              <a:rPr lang="en-IN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Alkynes</a:t>
            </a:r>
          </a:p>
          <a:p>
            <a:pPr>
              <a:lnSpc>
                <a:spcPct val="200000"/>
              </a:lnSpc>
            </a:pPr>
            <a:r>
              <a:rPr lang="en-IN" sz="2000" dirty="0">
                <a:solidFill>
                  <a:srgbClr val="0000FF"/>
                </a:solidFill>
                <a:latin typeface="ArialMT"/>
              </a:rPr>
              <a:t>•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≡C-H </a:t>
            </a: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 usually near 3300 cm</a:t>
            </a:r>
            <a:r>
              <a:rPr lang="en-I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>
              <a:lnSpc>
                <a:spcPct val="200000"/>
              </a:lnSpc>
            </a:pP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C-H stretch between 3260-3390 cm</a:t>
            </a:r>
            <a:r>
              <a:rPr lang="en-I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>
              <a:lnSpc>
                <a:spcPct val="200000"/>
              </a:lnSpc>
            </a:pPr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C≡C </a:t>
            </a: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 vibrations between 2100-2250 cm</a:t>
            </a:r>
            <a:r>
              <a:rPr lang="en-I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>
              <a:lnSpc>
                <a:spcPct val="200000"/>
              </a:lnSpc>
            </a:pP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conjugation shifts absorbance to lower frequencies;</a:t>
            </a:r>
          </a:p>
          <a:p>
            <a:pPr>
              <a:lnSpc>
                <a:spcPct val="200000"/>
              </a:lnSpc>
            </a:pP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absorbances</a:t>
            </a: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symmetrically substituted alkynes may be weak or absent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A3CD-564C-4A96-9838-2BCCA91F0843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67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24000" y="533400"/>
            <a:ext cx="670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lvl="1"/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Alkynes</a:t>
            </a:r>
            <a:r>
              <a:rPr lang="en-US" sz="1600" dirty="0">
                <a:latin typeface="Arial" charset="0"/>
              </a:rPr>
              <a:t> – addition of the C=C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C≡C stretch 2100-2260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; strength depends on asymmetry of bond, strongest for terminal alkynes, weakest for symmetrical internal alkynes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C-H for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terminal</a:t>
            </a:r>
            <a:r>
              <a:rPr lang="en-US" sz="1600" dirty="0">
                <a:latin typeface="Arial" charset="0"/>
              </a:rPr>
              <a:t> alkynes occurs at 3200-3300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Internal alkynes ( R-C</a:t>
            </a:r>
            <a:r>
              <a:rPr lang="en-US" sz="1600" dirty="0">
                <a:latin typeface="Arial" charset="0"/>
                <a:cs typeface="Arial" charset="0"/>
              </a:rPr>
              <a:t>≡</a:t>
            </a:r>
            <a:r>
              <a:rPr lang="en-US" sz="1600" dirty="0">
                <a:latin typeface="Arial" charset="0"/>
              </a:rPr>
              <a:t>C-R ) would not have this band!</a:t>
            </a:r>
          </a:p>
          <a:p>
            <a:pPr marL="1319213" lvl="2" indent="-457200">
              <a:buFontTx/>
              <a:buAutoNum type="arabicPeriod" startAt="3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6" name="Picture 10" descr="1-hexyn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559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1-Octyne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3200400"/>
            <a:ext cx="381000" cy="2819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62600" y="3200400"/>
            <a:ext cx="457200" cy="1219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1" y="2590801"/>
            <a:ext cx="1171575" cy="426027"/>
          </a:xfrm>
          <a:prstGeom prst="rect">
            <a:avLst/>
          </a:prstGeom>
        </p:spPr>
      </p:pic>
      <p:pic>
        <p:nvPicPr>
          <p:cNvPr id="13" name="Picture 12" descr="alkyne C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590800"/>
            <a:ext cx="1257300" cy="457200"/>
          </a:xfrm>
          <a:prstGeom prst="rect">
            <a:avLst/>
          </a:prstGeom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7772400" y="914399"/>
          <a:ext cx="2625749" cy="3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CS ChemDraw Drawing" r:id="rId6" imgW="1401494" imgH="190266" progId="ChemDraw.Document.6.0">
                  <p:embed/>
                </p:oleObj>
              </mc:Choice>
              <mc:Fallback>
                <p:oleObj name="CS ChemDraw Drawing" r:id="rId6" imgW="1401494" imgH="19026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914399"/>
                        <a:ext cx="2625749" cy="35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8077200" y="914400"/>
            <a:ext cx="685800" cy="457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96200" y="945995"/>
            <a:ext cx="492512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1" y="525780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(m – 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1" y="4419601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(w-m)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D638-A203-4CD8-9A76-0CDBAE689EF3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6584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62" y="14990"/>
            <a:ext cx="10580021" cy="67327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F57F-E132-473E-B9D4-1425FD67DA42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00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24597" y="109763"/>
            <a:ext cx="12192000" cy="18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AROMATIC RING</a:t>
            </a:r>
          </a:p>
          <a:p>
            <a:pPr marL="0" lvl="2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out of plane bending helps to determine substitution pattern of aromatic system. </a:t>
            </a:r>
          </a:p>
          <a:p>
            <a:pPr marL="0" lvl="2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Apart from this, analysis of 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overtone of bending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1667-2000 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(w)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lead to a determination of the substitution pattern on the aromatic ring.</a:t>
            </a:r>
          </a:p>
        </p:txBody>
      </p:sp>
      <p:pic>
        <p:nvPicPr>
          <p:cNvPr id="5124" name="Picture 6" descr="overtone-of-bending-reg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7503" y="2524467"/>
            <a:ext cx="232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9135568" y="2649510"/>
            <a:ext cx="30426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0070C0"/>
                </a:solidFill>
                <a:latin typeface="Arial" charset="0"/>
              </a:rPr>
              <a:t>Monosubstituted</a:t>
            </a: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rgbClr val="0070C0"/>
                </a:solidFill>
                <a:latin typeface="Arial" charset="0"/>
              </a:rPr>
              <a:t>1,2 disubstituted (</a:t>
            </a:r>
            <a:r>
              <a:rPr lang="en-US" b="1" i="1" dirty="0">
                <a:solidFill>
                  <a:srgbClr val="0070C0"/>
                </a:solidFill>
                <a:latin typeface="Arial" charset="0"/>
              </a:rPr>
              <a:t>ortho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)</a:t>
            </a: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rgbClr val="0070C0"/>
                </a:solidFill>
                <a:latin typeface="Arial" charset="0"/>
              </a:rPr>
              <a:t>1,2 disubstituted (</a:t>
            </a:r>
            <a:r>
              <a:rPr lang="en-US" b="1" i="1" dirty="0">
                <a:solidFill>
                  <a:srgbClr val="0070C0"/>
                </a:solidFill>
                <a:latin typeface="Arial" charset="0"/>
              </a:rPr>
              <a:t>meta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)</a:t>
            </a: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rgbClr val="0070C0"/>
                </a:solidFill>
                <a:latin typeface="Arial" charset="0"/>
              </a:rPr>
              <a:t>1,4 disubstituted (</a:t>
            </a:r>
            <a:r>
              <a:rPr lang="en-US" b="1" i="1" dirty="0">
                <a:solidFill>
                  <a:srgbClr val="0070C0"/>
                </a:solidFill>
                <a:latin typeface="Arial" charset="0"/>
              </a:rPr>
              <a:t>para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81463"/>
              </p:ext>
            </p:extLst>
          </p:nvPr>
        </p:nvGraphicFramePr>
        <p:xfrm>
          <a:off x="8354518" y="2590800"/>
          <a:ext cx="781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CS ChemDraw Drawing" r:id="rId4" imgW="599760" imgH="3045960" progId="ChemDraw.Document.6.0">
                  <p:embed/>
                </p:oleObj>
              </mc:Choice>
              <mc:Fallback>
                <p:oleObj name="CS ChemDraw Drawing" r:id="rId4" imgW="599760" imgH="3045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4518" y="2590800"/>
                        <a:ext cx="781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7926"/>
          <a:stretch/>
        </p:blipFill>
        <p:spPr>
          <a:xfrm>
            <a:off x="515443" y="2779295"/>
            <a:ext cx="3343275" cy="368986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4518" y="2101708"/>
            <a:ext cx="11347554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of bending                                                                              Ov</a:t>
            </a:r>
            <a:r>
              <a:rPr lang="en-US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ertone of bending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54AE-F209-4F00-93D2-9716D7F9B016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23493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6826" y="-1975786"/>
            <a:ext cx="5050971" cy="1123774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EACB-FBD5-4C9A-999C-305429919FFF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04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4" t="20753" r="1614" b="3356"/>
          <a:stretch/>
        </p:blipFill>
        <p:spPr>
          <a:xfrm>
            <a:off x="0" y="553454"/>
            <a:ext cx="12192601" cy="61680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D1E2-4ABF-4742-A568-E0CF597A838C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71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9" t="18453" r="1219" b="1949"/>
          <a:stretch/>
        </p:blipFill>
        <p:spPr>
          <a:xfrm>
            <a:off x="42035" y="545596"/>
            <a:ext cx="12113869" cy="61758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1400-B9A5-461E-950F-09CC2BEE571A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1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75" t="22083" r="1127" b="1913"/>
          <a:stretch/>
        </p:blipFill>
        <p:spPr>
          <a:xfrm>
            <a:off x="123128" y="248809"/>
            <a:ext cx="11945743" cy="6472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B00A-E98E-491C-A8FD-11FD1BB34B66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27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69" t="19095" r="2638" b="3398"/>
          <a:stretch/>
        </p:blipFill>
        <p:spPr>
          <a:xfrm>
            <a:off x="139711" y="234543"/>
            <a:ext cx="11919937" cy="64388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21D2-56A7-4EBA-AE4E-D7BB838BD74A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641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793" y="628950"/>
            <a:ext cx="118772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366FF"/>
                </a:solidFill>
                <a:latin typeface="Helvetica-Bold"/>
              </a:rPr>
              <a:t>Alcohols &amp; Phenols</a:t>
            </a:r>
          </a:p>
          <a:p>
            <a:r>
              <a:rPr lang="en-IN" sz="2400" dirty="0">
                <a:solidFill>
                  <a:srgbClr val="0000FF"/>
                </a:solidFill>
                <a:latin typeface="ArialMT"/>
              </a:rPr>
              <a:t>• </a:t>
            </a:r>
            <a:r>
              <a:rPr lang="en-IN" sz="2400" dirty="0">
                <a:solidFill>
                  <a:srgbClr val="FF0000"/>
                </a:solidFill>
                <a:latin typeface="ArialMT"/>
              </a:rPr>
              <a:t>O-H </a:t>
            </a:r>
            <a:r>
              <a:rPr lang="en-IN" sz="2400" dirty="0">
                <a:solidFill>
                  <a:srgbClr val="000000"/>
                </a:solidFill>
                <a:latin typeface="ArialMT"/>
              </a:rPr>
              <a:t>stretch occurs between 3650-3300 cm</a:t>
            </a:r>
            <a:r>
              <a:rPr lang="en-IN" sz="2400" baseline="30000" dirty="0">
                <a:solidFill>
                  <a:srgbClr val="000000"/>
                </a:solidFill>
                <a:latin typeface="ArialMT"/>
              </a:rPr>
              <a:t>-1</a:t>
            </a:r>
          </a:p>
          <a:p>
            <a:r>
              <a:rPr lang="en-IN" sz="2400" dirty="0">
                <a:solidFill>
                  <a:srgbClr val="000000"/>
                </a:solidFill>
                <a:latin typeface="ArialMT"/>
              </a:rPr>
              <a:t>                 - position and shape vary depending on amount of hydrogen bonding</a:t>
            </a:r>
          </a:p>
          <a:p>
            <a:r>
              <a:rPr lang="en-IN" sz="2400" dirty="0">
                <a:solidFill>
                  <a:srgbClr val="000000"/>
                </a:solidFill>
                <a:latin typeface="ArialMT"/>
              </a:rPr>
              <a:t>                 • free O-H: sharp peak between 3650-3600 cm</a:t>
            </a:r>
            <a:r>
              <a:rPr lang="en-IN" sz="2400" baseline="30000" dirty="0">
                <a:solidFill>
                  <a:srgbClr val="000000"/>
                </a:solidFill>
                <a:latin typeface="ArialMT"/>
              </a:rPr>
              <a:t>-1</a:t>
            </a:r>
          </a:p>
          <a:p>
            <a:r>
              <a:rPr lang="en-IN" sz="2400" dirty="0">
                <a:solidFill>
                  <a:srgbClr val="000000"/>
                </a:solidFill>
                <a:latin typeface="ArialMT"/>
              </a:rPr>
              <a:t>                 • H-bonded O-H: broad peak between 3500-3300 cm </a:t>
            </a:r>
            <a:r>
              <a:rPr lang="en-IN" sz="2400" baseline="30000" dirty="0">
                <a:solidFill>
                  <a:srgbClr val="000000"/>
                </a:solidFill>
                <a:latin typeface="ArialMT"/>
              </a:rPr>
              <a:t>-1</a:t>
            </a:r>
          </a:p>
          <a:p>
            <a:r>
              <a:rPr lang="en-IN" sz="2400" dirty="0">
                <a:solidFill>
                  <a:srgbClr val="0000FF"/>
                </a:solidFill>
                <a:latin typeface="ArialMT"/>
              </a:rPr>
              <a:t>• </a:t>
            </a:r>
            <a:r>
              <a:rPr lang="en-IN" sz="2400" dirty="0">
                <a:solidFill>
                  <a:srgbClr val="FF0000"/>
                </a:solidFill>
                <a:latin typeface="ArialMT"/>
              </a:rPr>
              <a:t>C-O-H </a:t>
            </a:r>
            <a:r>
              <a:rPr lang="en-IN" sz="2400" dirty="0">
                <a:solidFill>
                  <a:srgbClr val="000000"/>
                </a:solidFill>
                <a:latin typeface="ArialMT"/>
              </a:rPr>
              <a:t>bending vibrations between 1440-1220 cm </a:t>
            </a:r>
            <a:r>
              <a:rPr lang="en-IN" sz="2400" baseline="30000" dirty="0">
                <a:solidFill>
                  <a:srgbClr val="000000"/>
                </a:solidFill>
                <a:latin typeface="ArialMT"/>
              </a:rPr>
              <a:t>-1</a:t>
            </a:r>
          </a:p>
          <a:p>
            <a:r>
              <a:rPr lang="en-IN" sz="2400" dirty="0">
                <a:solidFill>
                  <a:srgbClr val="000000"/>
                </a:solidFill>
                <a:latin typeface="ArialMT"/>
              </a:rPr>
              <a:t>                 - not diagnostic</a:t>
            </a:r>
          </a:p>
          <a:p>
            <a:r>
              <a:rPr lang="en-IN" sz="2400" dirty="0">
                <a:solidFill>
                  <a:srgbClr val="0000FF"/>
                </a:solidFill>
                <a:latin typeface="ArialMT"/>
              </a:rPr>
              <a:t>• </a:t>
            </a:r>
            <a:r>
              <a:rPr lang="en-IN" sz="2400" dirty="0">
                <a:solidFill>
                  <a:srgbClr val="FF0000"/>
                </a:solidFill>
                <a:latin typeface="ArialMT"/>
              </a:rPr>
              <a:t>C-O </a:t>
            </a:r>
            <a:r>
              <a:rPr lang="en-IN" sz="2400" dirty="0">
                <a:solidFill>
                  <a:srgbClr val="000000"/>
                </a:solidFill>
                <a:latin typeface="ArialMT"/>
              </a:rPr>
              <a:t>stretch between 1260-1000 cm </a:t>
            </a:r>
            <a:r>
              <a:rPr lang="en-IN" sz="2400" baseline="30000" dirty="0">
                <a:solidFill>
                  <a:srgbClr val="000000"/>
                </a:solidFill>
                <a:latin typeface="ArialMT"/>
              </a:rPr>
              <a:t>-1</a:t>
            </a:r>
          </a:p>
          <a:p>
            <a:r>
              <a:rPr lang="en-IN" sz="2400" dirty="0">
                <a:solidFill>
                  <a:srgbClr val="000000"/>
                </a:solidFill>
                <a:latin typeface="ArialMT"/>
              </a:rPr>
              <a:t>                - can sometimes provide information about alcohol structure</a:t>
            </a:r>
          </a:p>
          <a:p>
            <a:pPr marL="0" lvl="1"/>
            <a:r>
              <a:rPr lang="en-US" sz="2400" dirty="0">
                <a:solidFill>
                  <a:srgbClr val="000000"/>
                </a:solidFill>
                <a:latin typeface="ArialMT"/>
              </a:rPr>
              <a:t>                  </a:t>
            </a:r>
          </a:p>
          <a:p>
            <a:pPr marL="0" lvl="1"/>
            <a:r>
              <a:rPr lang="en-US" sz="2400" dirty="0">
                <a:solidFill>
                  <a:srgbClr val="000000"/>
                </a:solidFill>
                <a:latin typeface="ArialMT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Band position changes depending on the alcohols substitution: 1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°-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1075-1000; 2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°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-1075-1150; 3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°-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1100-1200; phenol 1180-1260</a:t>
            </a:r>
          </a:p>
          <a:p>
            <a:endParaRPr lang="en-US" sz="2400" dirty="0">
              <a:solidFill>
                <a:srgbClr val="000000"/>
              </a:solidFill>
              <a:latin typeface="ArialM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1BB5-82F5-4449-83C6-8F4ADFC137CB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415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112951"/>
            <a:ext cx="10519150" cy="3330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79"/>
          <a:stretch/>
        </p:blipFill>
        <p:spPr>
          <a:xfrm>
            <a:off x="135414" y="3443555"/>
            <a:ext cx="10519150" cy="3329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D0D3-08D6-4987-849D-318C376B0F81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108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11" r="1150" b="1701"/>
          <a:stretch/>
        </p:blipFill>
        <p:spPr>
          <a:xfrm>
            <a:off x="709729" y="0"/>
            <a:ext cx="1050370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3D62-6FE9-4080-AD1A-2CFBD38D9740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26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2" t="963" r="20000" b="9178"/>
          <a:stretch/>
        </p:blipFill>
        <p:spPr>
          <a:xfrm>
            <a:off x="1215534" y="136525"/>
            <a:ext cx="8501971" cy="66769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E95-AFBD-4D45-A468-AE9374C39687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01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1" t="784" r="2096" b="1217"/>
          <a:stretch/>
        </p:blipFill>
        <p:spPr>
          <a:xfrm>
            <a:off x="2029326" y="136525"/>
            <a:ext cx="8133347" cy="67447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DFA1-1845-4D83-B9A7-C4D6CB37DB9E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906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35" t="3204" r="7953" b="4028"/>
          <a:stretch/>
        </p:blipFill>
        <p:spPr>
          <a:xfrm>
            <a:off x="1251284" y="76365"/>
            <a:ext cx="8999622" cy="5389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070" y="5452014"/>
            <a:ext cx="6427891" cy="10868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EA8C-F672-4BA9-A393-82EBFF2539AF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6667"/>
            <a:ext cx="4114800" cy="365125"/>
          </a:xfrm>
        </p:spPr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39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r="3913" b="3909"/>
          <a:stretch/>
        </p:blipFill>
        <p:spPr>
          <a:xfrm>
            <a:off x="1079292" y="83510"/>
            <a:ext cx="9653665" cy="646719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47C9-E719-4219-8A5F-26F21B761273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034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1" t="713" r="1642" b="2598"/>
          <a:stretch/>
        </p:blipFill>
        <p:spPr>
          <a:xfrm>
            <a:off x="134911" y="0"/>
            <a:ext cx="6115987" cy="422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266" y="3104758"/>
            <a:ext cx="6391275" cy="33242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FC25-A1CC-4307-988A-50FAA048C9CF}" type="datetime1">
              <a:rPr lang="en-IN" smtClean="0"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30</a:t>
            </a:fld>
            <a:endParaRPr lang="en-IN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0D2AC723-55EE-4620-B16E-E7EF4EFB0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790" y="2439135"/>
            <a:ext cx="4114799" cy="183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endParaRPr lang="en-US" sz="1800" b="1" baseline="30000" dirty="0">
              <a:latin typeface="Arial" panose="020B0604020202020204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E4D6905A-BE75-44C1-A4FA-DB0DE708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791" y="3971286"/>
            <a:ext cx="4114799" cy="183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endParaRPr lang="en-US" sz="1800" b="1" baseline="30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ipropyl-ether"/>
          <p:cNvPicPr preferRelativeResize="0">
            <a:picLocks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88" r="7948"/>
          <a:stretch/>
        </p:blipFill>
        <p:spPr bwMode="auto">
          <a:xfrm>
            <a:off x="184377" y="1576655"/>
            <a:ext cx="6056026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3740" y="182880"/>
            <a:ext cx="116933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lvl="1"/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Ethers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C-O-C asymmetric band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Show a strong band for the </a:t>
            </a:r>
            <a:r>
              <a:rPr lang="en-US" sz="1600" dirty="0" err="1">
                <a:latin typeface="Arial" charset="0"/>
              </a:rPr>
              <a:t>antisymmetric</a:t>
            </a:r>
            <a:r>
              <a:rPr lang="en-US" sz="1600" dirty="0">
                <a:latin typeface="Arial" charset="0"/>
              </a:rPr>
              <a:t> C-O-C stretch at 1050-1150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Otherwise, dominated by the hydrocarbon component of the rest of the molecule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28680" y="5233728"/>
            <a:ext cx="2397927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 err="1">
                <a:latin typeface="Arial" charset="0"/>
              </a:rPr>
              <a:t>Diisopropyl</a:t>
            </a:r>
            <a:r>
              <a:rPr lang="en-US" dirty="0">
                <a:latin typeface="Arial" charset="0"/>
              </a:rPr>
              <a:t> ether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49906"/>
              </p:ext>
            </p:extLst>
          </p:nvPr>
        </p:nvGraphicFramePr>
        <p:xfrm>
          <a:off x="818003" y="5652828"/>
          <a:ext cx="154939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CS ChemDraw Drawing" r:id="rId4" imgW="677711" imgH="366815" progId="ChemDraw.Document.6.0">
                  <p:embed/>
                </p:oleObj>
              </mc:Choice>
              <mc:Fallback>
                <p:oleObj name="CS ChemDraw Drawing" r:id="rId4" imgW="677711" imgH="36681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03" y="5652828"/>
                        <a:ext cx="154939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11702" y="6071928"/>
            <a:ext cx="7620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92185" y="1613588"/>
            <a:ext cx="609600" cy="3200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06996" y="450621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982" t="24014" r="14604" b="8871"/>
          <a:stretch/>
        </p:blipFill>
        <p:spPr>
          <a:xfrm>
            <a:off x="5468837" y="3668532"/>
            <a:ext cx="6618230" cy="27656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301C-AAF8-4EEC-A7C0-FC405C4F3A3A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7371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cyclohexyl-carboxaldehy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lvl="1"/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Aldehydes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(carbonyl) stretch from 1720-1740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Band is sensitive to conjugation, as are all carbonyls (upcoming slide)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A highly unique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C-H stretch appears as a doublet, 2720 &amp; 2820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called a “</a:t>
            </a:r>
            <a:r>
              <a:rPr lang="en-US" sz="1600" i="1" dirty="0">
                <a:latin typeface="Arial" charset="0"/>
              </a:rPr>
              <a:t>Fermi doublet</a:t>
            </a:r>
            <a:r>
              <a:rPr lang="en-US" sz="1600" dirty="0">
                <a:latin typeface="Arial" charset="0"/>
              </a:rPr>
              <a:t>”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 dirty="0" err="1">
                <a:latin typeface="Arial" charset="0"/>
              </a:rPr>
              <a:t>Cyclohexyl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carboxaldehyde</a:t>
            </a:r>
            <a:endParaRPr lang="en-US" sz="1600" dirty="0"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3200400"/>
            <a:ext cx="457200" cy="2971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95800" y="3352800"/>
            <a:ext cx="527824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14601"/>
            <a:ext cx="1171575" cy="426027"/>
          </a:xfrm>
          <a:prstGeom prst="rect">
            <a:avLst/>
          </a:prstGeom>
        </p:spPr>
      </p:pic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8534400" y="533400"/>
          <a:ext cx="1066800" cy="93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CS ChemDraw Drawing" r:id="rId5" imgW="725190" imgH="636563" progId="ChemDraw.Document.6.0">
                  <p:embed/>
                </p:oleObj>
              </mc:Choice>
              <mc:Fallback>
                <p:oleObj name="CS ChemDraw Drawing" r:id="rId5" imgW="725190" imgH="6365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33400"/>
                        <a:ext cx="1066800" cy="936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144000" y="838200"/>
            <a:ext cx="4572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14263" y="533400"/>
            <a:ext cx="258337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1" y="4800601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(w-m)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563880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0CB0-3D95-4F4E-B78C-E0F13E4C809A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83230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3-methyl-2-pentano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lvl="1"/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Ketones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Simplest of the carbonyl compounds as far as IR spectrum – carbonyl only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stretch occurs at 1705-1725 cm</a:t>
            </a:r>
            <a:r>
              <a:rPr lang="en-US" sz="1600" baseline="30000" dirty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3-methyl-2-pentanone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14601"/>
            <a:ext cx="1171575" cy="426027"/>
          </a:xfrm>
          <a:prstGeom prst="rect">
            <a:avLst/>
          </a:prstGeom>
        </p:spPr>
      </p:pic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8458200" y="533400"/>
          <a:ext cx="1145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CS ChemDraw Drawing" r:id="rId5" imgW="677711" imgH="541958" progId="ChemDraw.Document.6.0">
                  <p:embed/>
                </p:oleObj>
              </mc:Choice>
              <mc:Fallback>
                <p:oleObj name="CS ChemDraw Drawing" r:id="rId5" imgW="677711" imgH="54195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3400"/>
                        <a:ext cx="11450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610600" y="5334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533400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1137-6BB1-4562-8C36-A16570E0BE38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81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33" t="782" r="2520" b="634"/>
          <a:stretch/>
        </p:blipFill>
        <p:spPr>
          <a:xfrm>
            <a:off x="1720516" y="216575"/>
            <a:ext cx="8626642" cy="61397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A9BC-631B-495B-88F7-518222C2A2C2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478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2" t="963" r="1517" b="1681"/>
          <a:stretch/>
        </p:blipFill>
        <p:spPr>
          <a:xfrm>
            <a:off x="2035366" y="212943"/>
            <a:ext cx="8121267" cy="65085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8A27-3774-43D7-AA83-FBAE663F358D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951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0" t="1603" r="2479" b="1746"/>
          <a:stretch/>
        </p:blipFill>
        <p:spPr>
          <a:xfrm>
            <a:off x="1521030" y="144379"/>
            <a:ext cx="8892085" cy="67136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03CB-6720-4E25-A1CE-7B8720B8ED43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126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00" t="2162" r="2237" b="1147"/>
          <a:stretch/>
        </p:blipFill>
        <p:spPr>
          <a:xfrm>
            <a:off x="1597362" y="136525"/>
            <a:ext cx="8739934" cy="63124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383A-58A5-4051-9B2D-96DE89CE6FFA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69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35" t="1737" r="5824" b="2168"/>
          <a:stretch/>
        </p:blipFill>
        <p:spPr>
          <a:xfrm>
            <a:off x="1740391" y="84221"/>
            <a:ext cx="8711217" cy="65530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C8E3-CA0F-424E-8000-BC53D499FDD1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098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8" t="1371" r="4224" b="1219"/>
          <a:stretch/>
        </p:blipFill>
        <p:spPr>
          <a:xfrm>
            <a:off x="1319879" y="0"/>
            <a:ext cx="9415343" cy="63563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0B27-2DF1-4769-8429-0307A2C68F7E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47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BC57-0AAF-4999-AC9C-91025A2E8B78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4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1" r="7227" b="53524"/>
          <a:stretch/>
        </p:blipFill>
        <p:spPr>
          <a:xfrm>
            <a:off x="105508" y="1529910"/>
            <a:ext cx="11980984" cy="2999888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197883" y="5219115"/>
            <a:ext cx="888609" cy="32355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5509" y="4501662"/>
            <a:ext cx="11980983" cy="12630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two methyl groups are present in geminal position, the signal at 1375 cm </a:t>
            </a:r>
            <a:r>
              <a: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further split into two signals of almost equal intensities. This is due to in phase and out of phase C-H bending</a:t>
            </a:r>
            <a:endParaRPr lang="en-IN" sz="27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87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21" y="262966"/>
            <a:ext cx="8662486" cy="6093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E651-CC55-43D3-9AB4-3A691D38E765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439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FE8-0174-4A1B-A1D8-86EBD5074FC7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41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 r="677" b="8909"/>
          <a:stretch/>
        </p:blipFill>
        <p:spPr>
          <a:xfrm>
            <a:off x="152401" y="0"/>
            <a:ext cx="11676957" cy="63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2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9823" y="533401"/>
            <a:ext cx="1192217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/>
            <a:r>
              <a:rPr lang="en-US" sz="2800" b="1" dirty="0">
                <a:solidFill>
                  <a:srgbClr val="C00000"/>
                </a:solidFill>
                <a:latin typeface="Arial" charset="0"/>
              </a:rPr>
              <a:t>Effects on IR bands</a:t>
            </a:r>
          </a:p>
          <a:p>
            <a:pPr marL="1319213" lvl="2" indent="-457200">
              <a:buFontTx/>
              <a:buAutoNum type="arabicPeriod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Conjugation</a:t>
            </a:r>
            <a:r>
              <a:rPr lang="en-US" sz="1600" dirty="0">
                <a:latin typeface="Arial" charset="0"/>
              </a:rPr>
              <a:t> – by resonance, conjugation lowers the energy of a double or triple bond.  The effect of this is readily observed in the IR spectrum:</a:t>
            </a: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Conjugation will lower the observed IR band for a carbonyl from 20-40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provided conjugation gives a strong resonance contributor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Inductive effects are usually small, unless coupled with a resonance contributor (note –CH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and –</a:t>
            </a:r>
            <a:r>
              <a:rPr lang="en-US" sz="1600" dirty="0" err="1">
                <a:latin typeface="Arial" charset="0"/>
              </a:rPr>
              <a:t>Cl</a:t>
            </a:r>
            <a:r>
              <a:rPr lang="en-US" sz="1600" dirty="0">
                <a:latin typeface="Arial" charset="0"/>
              </a:rPr>
              <a:t> above)</a:t>
            </a:r>
          </a:p>
        </p:txBody>
      </p:sp>
      <p:graphicFrame>
        <p:nvGraphicFramePr>
          <p:cNvPr id="20482" name="Object 10"/>
          <p:cNvGraphicFramePr>
            <a:graphicFrameLocks noChangeAspect="1"/>
          </p:cNvGraphicFramePr>
          <p:nvPr/>
        </p:nvGraphicFramePr>
        <p:xfrm>
          <a:off x="4879976" y="1450975"/>
          <a:ext cx="25828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" name="CS ChemDraw Drawing" r:id="rId3" imgW="2309978" imgH="1087852" progId="ChemDraw.Document.6.0">
                  <p:embed/>
                </p:oleObj>
              </mc:Choice>
              <mc:Fallback>
                <p:oleObj name="CS ChemDraw Drawing" r:id="rId3" imgW="2309978" imgH="108785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6" y="1450975"/>
                        <a:ext cx="258286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1"/>
          <p:cNvGraphicFramePr>
            <a:graphicFrameLocks noChangeAspect="1"/>
          </p:cNvGraphicFramePr>
          <p:nvPr/>
        </p:nvGraphicFramePr>
        <p:xfrm>
          <a:off x="4038600" y="3429000"/>
          <a:ext cx="5410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" name="CS ChemDraw Drawing" r:id="rId5" imgW="3976920" imgH="559800" progId="ChemDraw.Document.6.0">
                  <p:embed/>
                </p:oleObj>
              </mc:Choice>
              <mc:Fallback>
                <p:oleObj name="CS ChemDraw Drawing" r:id="rId5" imgW="3976920" imgH="559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5410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2"/>
          <p:cNvGraphicFramePr>
            <a:graphicFrameLocks noChangeAspect="1"/>
          </p:cNvGraphicFramePr>
          <p:nvPr/>
        </p:nvGraphicFramePr>
        <p:xfrm>
          <a:off x="4191000" y="4344989"/>
          <a:ext cx="48577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" name="CS ChemDraw Drawing" r:id="rId7" imgW="4151132" imgH="1141171" progId="ChemDraw.Document.6.0">
                  <p:embed/>
                </p:oleObj>
              </mc:Choice>
              <mc:Fallback>
                <p:oleObj name="CS ChemDraw Drawing" r:id="rId7" imgW="4151132" imgH="11411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4989"/>
                        <a:ext cx="485775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6725-29C9-4581-8AFC-000CDF30C0AB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525612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0" y="533400"/>
            <a:ext cx="12192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/>
            <a:endParaRPr lang="en-US" sz="1600" b="1" dirty="0">
              <a:latin typeface="Arial" charset="0"/>
            </a:endParaRPr>
          </a:p>
          <a:p>
            <a:pPr marL="1319213" lvl="2" indent="-457200">
              <a:buFont typeface="+mj-lt"/>
              <a:buAutoNum type="arabicPeriod" startAt="2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Steric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 effects </a:t>
            </a:r>
            <a:r>
              <a:rPr lang="en-US" sz="1600" dirty="0">
                <a:latin typeface="Arial" charset="0"/>
              </a:rPr>
              <a:t>– usually not important in IR spectroscopy, unless they reduce the strength of a bond (usually </a:t>
            </a:r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dirty="0">
                <a:latin typeface="Arial" charset="0"/>
              </a:rPr>
              <a:t>) by interfering with proper orbital overlap: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Here the methyl group in the structure at the right causes the carbonyl group to be slightly out of plane, interfering with resonance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Strain effects </a:t>
            </a:r>
            <a:r>
              <a:rPr lang="en-US" sz="1600" dirty="0">
                <a:latin typeface="Arial" charset="0"/>
              </a:rPr>
              <a:t>– changes in bond angle forced by the constraints of a ring will cause a slight change in hybridization, and therefore, bond strength</a:t>
            </a: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As bond angle decreases, carbon becomes more electronegative, as well as less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hybridized (bond angle &lt; 120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4800600" y="1447800"/>
          <a:ext cx="30480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CS ChemDraw Drawing" r:id="rId3" imgW="2421360" imgH="898560" progId="ChemDraw.Document.6.0">
                  <p:embed/>
                </p:oleObj>
              </mc:Choice>
              <mc:Fallback>
                <p:oleObj name="CS ChemDraw Drawing" r:id="rId3" imgW="2421360" imgH="8985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0480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/>
        </p:nvGraphicFramePr>
        <p:xfrm>
          <a:off x="3276600" y="4191001"/>
          <a:ext cx="6553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CS ChemDraw Drawing" r:id="rId5" imgW="5338800" imgH="883440" progId="ChemDraw.Document.6.0">
                  <p:embed/>
                </p:oleObj>
              </mc:Choice>
              <mc:Fallback>
                <p:oleObj name="CS ChemDraw Drawing" r:id="rId5" imgW="5338800" imgH="8834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1"/>
                        <a:ext cx="65532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514-3C16-4855-812B-4264F49AD145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21470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8839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endParaRPr lang="en-US" sz="1600" b="1" dirty="0">
              <a:latin typeface="Arial" charset="0"/>
            </a:endParaRPr>
          </a:p>
          <a:p>
            <a:pPr marL="1319213" lvl="2" indent="-457200">
              <a:buFont typeface="+mj-lt"/>
              <a:buAutoNum type="arabicPeriod" startAt="4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Hydrogen bonding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Hydrogen bonding causes a broadening in the band due to the creation of a continuum of bond energies associated with it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 the solution phase these effects are readily apparent; in the gas phase where these effects disappear or in lieu of </a:t>
            </a:r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effects, the band appears as sharp as all other IR bands: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>
                <a:latin typeface="Arial" charset="0"/>
              </a:rPr>
              <a:t>Gas phase spectrum of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1-butanol </a:t>
            </a: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hindrance to H-bonding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in a </a:t>
            </a:r>
            <a:r>
              <a:rPr lang="en-US" sz="1600" dirty="0" err="1">
                <a:latin typeface="Arial" charset="0"/>
              </a:rPr>
              <a:t>di-</a:t>
            </a:r>
            <a:r>
              <a:rPr lang="en-US" sz="1600" i="1" dirty="0" err="1">
                <a:latin typeface="Arial" charset="0"/>
              </a:rPr>
              <a:t>tert</a:t>
            </a:r>
            <a:r>
              <a:rPr lang="en-US" sz="1600" dirty="0" err="1">
                <a:latin typeface="Arial" charset="0"/>
              </a:rPr>
              <a:t>-butylphenol</a:t>
            </a: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H-bonding can interact with other functional groups to lower frequencies</a:t>
            </a:r>
          </a:p>
        </p:txBody>
      </p:sp>
      <p:pic>
        <p:nvPicPr>
          <p:cNvPr id="22533" name="Picture 6" descr="1-butano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362200"/>
            <a:ext cx="3886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tert-butyl-pheno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810000"/>
            <a:ext cx="3886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5029200" y="3886200"/>
          <a:ext cx="12192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CS ChemDraw Drawing" r:id="rId5" imgW="976320" imgH="825120" progId="ChemDraw.Document.6.0">
                  <p:embed/>
                </p:oleObj>
              </mc:Choice>
              <mc:Fallback>
                <p:oleObj name="CS ChemDraw Drawing" r:id="rId5" imgW="976320" imgH="8251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12192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855519"/>
              </p:ext>
            </p:extLst>
          </p:nvPr>
        </p:nvGraphicFramePr>
        <p:xfrm>
          <a:off x="5867400" y="5786204"/>
          <a:ext cx="1143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CS ChemDraw Drawing" r:id="rId7" imgW="954000" imgH="692640" progId="ChemDraw.Document.6.0">
                  <p:embed/>
                </p:oleObj>
              </mc:Choice>
              <mc:Fallback>
                <p:oleObj name="CS ChemDraw Drawing" r:id="rId7" imgW="954000" imgH="692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86204"/>
                        <a:ext cx="11430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21A6-4C61-4780-86BC-5F3245976402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5111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524000" y="533401"/>
            <a:ext cx="58674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lvl="1"/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Alkanes</a:t>
            </a:r>
            <a:r>
              <a:rPr lang="en-US" sz="1600" dirty="0">
                <a:latin typeface="Arial" charset="0"/>
              </a:rPr>
              <a:t> – combination of C-C and C-H bonds</a:t>
            </a: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C-H  bends 1370-1465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087437" lvl="2"/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CH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-CH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bond 1450-1465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CH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-CH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bond 1370-1390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sp</a:t>
            </a:r>
            <a:r>
              <a:rPr lang="en-US" sz="1600" baseline="30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C-H  stretch between 2800-3000 cm</a:t>
            </a:r>
            <a:r>
              <a:rPr lang="en-US" sz="1600" baseline="30000" dirty="0">
                <a:latin typeface="Arial" charset="0"/>
              </a:rPr>
              <a:t>-1</a:t>
            </a:r>
          </a:p>
        </p:txBody>
      </p:sp>
      <p:pic>
        <p:nvPicPr>
          <p:cNvPr id="1029" name="Picture 12" descr="octan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1" y="2971799"/>
            <a:ext cx="737853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559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Octane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3048000"/>
            <a:ext cx="457200" cy="3200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315200" y="3085170"/>
            <a:ext cx="533400" cy="1981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8153401" y="685801"/>
          <a:ext cx="1914525" cy="61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CS ChemDraw Drawing" r:id="rId4" imgW="1380392" imgH="444891" progId="ChemDraw.Document.6.0">
                  <p:embed/>
                </p:oleObj>
              </mc:Choice>
              <mc:Fallback>
                <p:oleObj name="CS ChemDraw Drawing" r:id="rId4" imgW="1380392" imgH="4448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1" y="685801"/>
                        <a:ext cx="1914525" cy="616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077200" y="631903"/>
            <a:ext cx="533400" cy="663499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914400"/>
            <a:ext cx="1752600" cy="304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1" y="312420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3124201"/>
            <a:ext cx="442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(m)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FA3-5A45-4377-920F-81351D1A5FC5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15275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7" y="1968918"/>
            <a:ext cx="8267383" cy="330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99487" y="371477"/>
            <a:ext cx="68897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Example of infrared spectrum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40634" y="2525274"/>
            <a:ext cx="1516063" cy="533401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wrap="none" lIns="19050" tIns="26988" rIns="19050" bIns="26988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3600"/>
              </a:lnSpc>
              <a:spcBef>
                <a:spcPts val="1000"/>
              </a:spcBef>
              <a:spcAft>
                <a:spcPts val="1000"/>
              </a:spcAft>
              <a:buNone/>
              <a:tabLst>
                <a:tab pos="457200" algn="l"/>
                <a:tab pos="3657600" algn="l"/>
                <a:tab pos="5486400" algn="l"/>
              </a:tabLst>
            </a:pPr>
            <a:r>
              <a:rPr lang="en-US" sz="3000" b="1" dirty="0"/>
              <a:t>Hexane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711325" y="1227138"/>
            <a:ext cx="392982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</a:rPr>
              <a:t>Transmittance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(%)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711326" y="1622426"/>
            <a:ext cx="1116013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049464" y="5108576"/>
            <a:ext cx="6889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254500" y="6038850"/>
            <a:ext cx="417195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</a:rPr>
              <a:t>Wave number, cm</a:t>
            </a:r>
            <a:r>
              <a:rPr lang="en-US" b="1" baseline="30000" dirty="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525714" y="5616575"/>
            <a:ext cx="7527925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1" dirty="0">
                <a:latin typeface="Arial" panose="020B0604020202020204" pitchFamily="34" charset="0"/>
              </a:rPr>
              <a:t>4400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1800" b="1" dirty="0">
                <a:latin typeface="Arial" panose="020B0604020202020204" pitchFamily="34" charset="0"/>
              </a:rPr>
              <a:t>3600	2800	2000	1600	1200	800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827338" y="5461000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803650" y="5446714"/>
            <a:ext cx="0" cy="2111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4792663" y="5461000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008688" y="5489575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7010400" y="5461000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7986713" y="5475289"/>
            <a:ext cx="0" cy="2111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9440863" y="5475289"/>
            <a:ext cx="0" cy="2111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4530725" y="2201864"/>
            <a:ext cx="0" cy="3470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2584161" y="3498057"/>
            <a:ext cx="3696480" cy="387349"/>
          </a:xfrm>
          <a:prstGeom prst="rect">
            <a:avLst/>
          </a:prstGeom>
          <a:solidFill>
            <a:schemeClr val="bg1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1" dirty="0">
                <a:latin typeface="Arial" panose="020B0604020202020204" pitchFamily="34" charset="0"/>
              </a:rPr>
              <a:t>no peaks higher than 3000 cm</a:t>
            </a:r>
            <a:r>
              <a:rPr lang="en-US" sz="1800" b="1" baseline="30000" dirty="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AC6-E35D-4905-9977-2AA39278821D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274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458883"/>
            <a:ext cx="11185785" cy="62417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09A5-360F-4DB4-AFDB-E17F9AAFA376}" type="datetime1">
              <a:rPr lang="en-IN" smtClean="0"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04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2189163"/>
            <a:ext cx="7861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62176" y="522288"/>
            <a:ext cx="7127875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Infrared spectrum of 1-hexene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476500" y="1185863"/>
            <a:ext cx="72263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11325" y="1227138"/>
            <a:ext cx="324485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Transmittance (%)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11326" y="1622426"/>
            <a:ext cx="1116013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049464" y="5108576"/>
            <a:ext cx="6889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54500" y="6038850"/>
            <a:ext cx="417195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Wave number, cm</a:t>
            </a:r>
            <a:r>
              <a:rPr lang="en-US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25714" y="5616575"/>
            <a:ext cx="7527925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993900" algn="l"/>
                <a:tab pos="3200400" algn="l"/>
                <a:tab pos="4051300" algn="l"/>
                <a:tab pos="5308600" algn="l"/>
                <a:tab pos="6680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4400	3600	2800	2000	1600	1200	800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827338" y="5461000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803650" y="5446714"/>
            <a:ext cx="0" cy="2111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792663" y="5461000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008688" y="5489575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7010400" y="5461000"/>
            <a:ext cx="0" cy="211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986713" y="5475289"/>
            <a:ext cx="0" cy="2111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9440863" y="5475289"/>
            <a:ext cx="0" cy="2111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4530725" y="2201864"/>
            <a:ext cx="0" cy="34702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162175" y="4713288"/>
            <a:ext cx="3759200" cy="7477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peak higher than 3000 cm</a:t>
            </a:r>
            <a:r>
              <a:rPr lang="en-US" sz="1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100263" y="3584576"/>
            <a:ext cx="1803400" cy="874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C=C—H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3565525" y="3979863"/>
            <a:ext cx="801688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5207001" y="3697288"/>
            <a:ext cx="1165225" cy="874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C=C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6234113" y="4049713"/>
            <a:ext cx="58896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6610350" y="4445000"/>
            <a:ext cx="1614488" cy="8461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</a:t>
            </a:r>
            <a:r>
              <a:rPr lang="en-US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=C—</a:t>
            </a: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7924800" y="4332289"/>
            <a:ext cx="450850" cy="46513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7924800" y="4797425"/>
            <a:ext cx="927100" cy="1841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IN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DBD6-D0AB-4AF5-924C-770E97AD284F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5324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20194" y="208586"/>
            <a:ext cx="7233481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lvl="1"/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Alkenes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C=C stretch at 1620-1680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: weaker as substitution increases ( change in dipole </a:t>
            </a:r>
            <a:r>
              <a:rPr lang="en-US" sz="1600">
                <a:latin typeface="Arial" charset="0"/>
              </a:rPr>
              <a:t>moment decreases </a:t>
            </a:r>
            <a:r>
              <a:rPr lang="en-US" sz="1600" dirty="0">
                <a:latin typeface="Arial" charset="0"/>
              </a:rPr>
              <a:t>as </a:t>
            </a:r>
            <a:r>
              <a:rPr lang="en-US" sz="1600">
                <a:latin typeface="Arial" charset="0"/>
              </a:rPr>
              <a:t>substitution increases)</a:t>
            </a:r>
            <a:endParaRPr lang="en-US" sz="1600" dirty="0">
              <a:latin typeface="Arial" charset="0"/>
            </a:endParaRPr>
          </a:p>
          <a:p>
            <a:pPr marL="976313" lvl="2"/>
            <a:endParaRPr lang="en-US" sz="16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vinyl C-H stretch occurs at 3000-3100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433513" lvl="2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The difference between alkane, alkene or alkyne C-H is important !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If the band is slightly above 3000 it is vinyl sp</a:t>
            </a:r>
            <a:r>
              <a:rPr lang="en-US" sz="1600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C-H or alkynyl sp C-H . If it is below it is alkyl sp</a:t>
            </a:r>
            <a:r>
              <a:rPr lang="en-US" sz="1600" b="1" baseline="30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C-H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5" descr="1-octen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3" y="3474724"/>
            <a:ext cx="6749507" cy="29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4405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1-Octene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3657600"/>
            <a:ext cx="381000" cy="16764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475706" y="4533900"/>
            <a:ext cx="3429794" cy="79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924801" y="457200"/>
          <a:ext cx="228105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CS ChemDraw Drawing" r:id="rId4" imgW="1352960" imgH="588030" progId="ChemDraw.Document.6.0">
                  <p:embed/>
                </p:oleObj>
              </mc:Choice>
              <mc:Fallback>
                <p:oleObj name="CS ChemDraw Drawing" r:id="rId4" imgW="1352960" imgH="5880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457200"/>
                        <a:ext cx="228105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 rot="18143961">
            <a:off x="8328792" y="671835"/>
            <a:ext cx="314777" cy="54934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62400" y="3581401"/>
            <a:ext cx="304800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924800" y="7620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382000" y="10668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131097" y="410736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943601" y="541020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m)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1" y="510540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m)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F3-6DC0-4947-87F8-2A794AAF65D4}" type="datetime1">
              <a:rPr lang="en-IN" smtClean="0"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IR-3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E7-FCDF-42F2-9813-1CB0B5B847F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4104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2055</TotalTime>
  <Words>1276</Words>
  <Application>Microsoft Office PowerPoint</Application>
  <PresentationFormat>Widescreen</PresentationFormat>
  <Paragraphs>319</Paragraphs>
  <Slides>44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Algerian</vt:lpstr>
      <vt:lpstr>Arial</vt:lpstr>
      <vt:lpstr>Arial-BoldItalicMT</vt:lpstr>
      <vt:lpstr>ArialMT</vt:lpstr>
      <vt:lpstr>Calibri</vt:lpstr>
      <vt:lpstr>Calibri Light</vt:lpstr>
      <vt:lpstr>Helvetica-Bold</vt:lpstr>
      <vt:lpstr>Symbol</vt:lpstr>
      <vt:lpstr>Times New Roman</vt:lpstr>
      <vt:lpstr>Office Theme</vt:lpstr>
      <vt:lpstr>CS ChemDraw Drawing</vt:lpstr>
      <vt:lpstr>Infra red Spectroscopy Part-III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Indranil</dc:creator>
  <cp:lastModifiedBy>INDRANIL PC</cp:lastModifiedBy>
  <cp:revision>163</cp:revision>
  <dcterms:created xsi:type="dcterms:W3CDTF">2019-03-16T17:45:28Z</dcterms:created>
  <dcterms:modified xsi:type="dcterms:W3CDTF">2020-06-04T18:43:20Z</dcterms:modified>
</cp:coreProperties>
</file>